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9" r:id="rId19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4" Type="http://schemas.openxmlformats.org/officeDocument/2006/relationships/slide" Target="slides/slide7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5" name="Shape 9895"/>
        <p:cNvGrpSpPr/>
        <p:nvPr/>
      </p:nvGrpSpPr>
      <p:grpSpPr>
        <a:xfrm>
          <a:off x="0" y="0"/>
          <a:ext cx="0" cy="0"/>
          <a:chOff x="0" y="0"/>
          <a:chExt cx="0" cy="0"/>
        </a:xfrm>
      </p:grpSpPr>
      <p:sp>
        <p:nvSpPr>
          <p:cNvPr id="9896" name="Google Shape;9896;p74:notes"/>
          <p:cNvSpPr/>
          <p:nvPr>
            <p:ph idx="2" type="sldImg"/>
          </p:nvPr>
        </p:nvSpPr>
        <p:spPr>
          <a:xfrm>
            <a:off x="1257300" y="693738"/>
            <a:ext cx="4484688" cy="34655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97" name="Google Shape;9897;p74:notes"/>
          <p:cNvSpPr txBox="1"/>
          <p:nvPr>
            <p:ph idx="1" type="body"/>
          </p:nvPr>
        </p:nvSpPr>
        <p:spPr>
          <a:xfrm>
            <a:off x="923925" y="4386263"/>
            <a:ext cx="5149850" cy="4152900"/>
          </a:xfrm>
          <a:prstGeom prst="rect">
            <a:avLst/>
          </a:prstGeom>
          <a:noFill/>
          <a:ln>
            <a:noFill/>
          </a:ln>
        </p:spPr>
        <p:txBody>
          <a:bodyPr anchorCtr="0" anchor="t" bIns="47250" lIns="94500" spcFirstLastPara="1" rIns="94500" wrap="square" tIns="4725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74.xml"/></Relationships>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8" name="Shape 9898"/>
        <p:cNvGrpSpPr/>
        <p:nvPr/>
      </p:nvGrpSpPr>
      <p:grpSpPr>
        <a:xfrm>
          <a:off x="0" y="0"/>
          <a:ext cx="0" cy="0"/>
          <a:chOff x="0" y="0"/>
          <a:chExt cx="0" cy="0"/>
        </a:xfrm>
      </p:grpSpPr>
      <p:sp>
        <p:nvSpPr>
          <p:cNvPr id="9899" name="Google Shape;9899;p1504"/>
          <p:cNvSpPr/>
          <p:nvPr/>
        </p:nvSpPr>
        <p:spPr>
          <a:xfrm>
            <a:off x="-11205" y="581889"/>
            <a:ext cx="184731" cy="21454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94">
              <a:solidFill>
                <a:srgbClr val="00279F"/>
              </a:solidFill>
              <a:latin typeface="Times New Roman"/>
              <a:ea typeface="Times New Roman"/>
              <a:cs typeface="Times New Roman"/>
              <a:sym typeface="Times New Roman"/>
            </a:endParaRPr>
          </a:p>
        </p:txBody>
      </p:sp>
      <p:cxnSp>
        <p:nvCxnSpPr>
          <p:cNvPr id="9900" name="Google Shape;9900;p1504"/>
          <p:cNvCxnSpPr/>
          <p:nvPr/>
        </p:nvCxnSpPr>
        <p:spPr>
          <a:xfrm>
            <a:off x="7194176" y="1826559"/>
            <a:ext cx="5603" cy="4189600"/>
          </a:xfrm>
          <a:prstGeom prst="straightConnector1">
            <a:avLst/>
          </a:prstGeom>
          <a:noFill/>
          <a:ln cap="flat" cmpd="sng" w="9525">
            <a:solidFill>
              <a:schemeClr val="dk1"/>
            </a:solidFill>
            <a:prstDash val="solid"/>
            <a:round/>
            <a:headEnd len="med" w="med" type="none"/>
            <a:tailEnd len="med" w="med" type="none"/>
          </a:ln>
        </p:spPr>
      </p:cxnSp>
      <p:cxnSp>
        <p:nvCxnSpPr>
          <p:cNvPr id="9901" name="Google Shape;9901;p1504"/>
          <p:cNvCxnSpPr/>
          <p:nvPr/>
        </p:nvCxnSpPr>
        <p:spPr>
          <a:xfrm flipH="1">
            <a:off x="4466945" y="1732710"/>
            <a:ext cx="5603" cy="3679731"/>
          </a:xfrm>
          <a:prstGeom prst="straightConnector1">
            <a:avLst/>
          </a:prstGeom>
          <a:noFill/>
          <a:ln cap="flat" cmpd="sng" w="9525">
            <a:solidFill>
              <a:schemeClr val="dk1"/>
            </a:solidFill>
            <a:prstDash val="solid"/>
            <a:round/>
            <a:headEnd len="med" w="med" type="none"/>
            <a:tailEnd len="med" w="med" type="none"/>
          </a:ln>
        </p:spPr>
      </p:cxnSp>
      <p:sp>
        <p:nvSpPr>
          <p:cNvPr id="9902" name="Google Shape;9902;p1504"/>
          <p:cNvSpPr/>
          <p:nvPr/>
        </p:nvSpPr>
        <p:spPr>
          <a:xfrm>
            <a:off x="2455490" y="134471"/>
            <a:ext cx="3954275" cy="1616449"/>
          </a:xfrm>
          <a:prstGeom prst="rect">
            <a:avLst/>
          </a:prstGeom>
          <a:solidFill>
            <a:srgbClr val="EAEAEA"/>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l">
              <a:spcBef>
                <a:spcPts val="0"/>
              </a:spcBef>
              <a:spcAft>
                <a:spcPts val="0"/>
              </a:spcAft>
              <a:buNone/>
            </a:pPr>
            <a:r>
              <a:t/>
            </a:r>
            <a:endParaRPr sz="794">
              <a:solidFill>
                <a:srgbClr val="00279F"/>
              </a:solidFill>
              <a:latin typeface="Times New Roman"/>
              <a:ea typeface="Times New Roman"/>
              <a:cs typeface="Times New Roman"/>
              <a:sym typeface="Times New Roman"/>
            </a:endParaRPr>
          </a:p>
        </p:txBody>
      </p:sp>
      <p:sp>
        <p:nvSpPr>
          <p:cNvPr id="9903" name="Google Shape;9903;p1504"/>
          <p:cNvSpPr txBox="1"/>
          <p:nvPr/>
        </p:nvSpPr>
        <p:spPr>
          <a:xfrm>
            <a:off x="2941040" y="257736"/>
            <a:ext cx="2971968" cy="574712"/>
          </a:xfrm>
          <a:prstGeom prst="rect">
            <a:avLst/>
          </a:prstGeom>
          <a:noFill/>
          <a:ln>
            <a:noFill/>
          </a:ln>
        </p:spPr>
        <p:txBody>
          <a:bodyPr anchorCtr="0" anchor="t" bIns="42500" lIns="0" spcFirstLastPara="1" rIns="0" wrap="square" tIns="42500">
            <a:spAutoFit/>
          </a:bodyPr>
          <a:lstStyle/>
          <a:p>
            <a:pPr indent="0" lvl="0" marL="0" marR="0" rtl="0" algn="ctr">
              <a:lnSpc>
                <a:spcPct val="90000"/>
              </a:lnSpc>
              <a:spcBef>
                <a:spcPts val="0"/>
              </a:spcBef>
              <a:spcAft>
                <a:spcPts val="0"/>
              </a:spcAft>
              <a:buNone/>
            </a:pPr>
            <a:r>
              <a:rPr b="1" lang="en-US" sz="1765">
                <a:solidFill>
                  <a:srgbClr val="000080"/>
                </a:solidFill>
                <a:latin typeface="Arial Narrow"/>
                <a:ea typeface="Arial Narrow"/>
                <a:cs typeface="Arial Narrow"/>
                <a:sym typeface="Arial Narrow"/>
              </a:rPr>
              <a:t>Chemical Sciences, Geosciences,</a:t>
            </a:r>
            <a:endParaRPr/>
          </a:p>
          <a:p>
            <a:pPr indent="0" lvl="0" marL="0" marR="0" rtl="0" algn="ctr">
              <a:lnSpc>
                <a:spcPct val="90000"/>
              </a:lnSpc>
              <a:spcBef>
                <a:spcPts val="0"/>
              </a:spcBef>
              <a:spcAft>
                <a:spcPts val="0"/>
              </a:spcAft>
              <a:buNone/>
            </a:pPr>
            <a:r>
              <a:rPr b="1" lang="en-US" sz="1765">
                <a:solidFill>
                  <a:srgbClr val="000080"/>
                </a:solidFill>
                <a:latin typeface="Arial Narrow"/>
                <a:ea typeface="Arial Narrow"/>
                <a:cs typeface="Arial Narrow"/>
                <a:sym typeface="Arial Narrow"/>
              </a:rPr>
              <a:t> and Biosciences Division</a:t>
            </a:r>
            <a:endParaRPr b="1" baseline="30000" sz="1765">
              <a:solidFill>
                <a:srgbClr val="000080"/>
              </a:solidFill>
              <a:latin typeface="Arial Narrow"/>
              <a:ea typeface="Arial Narrow"/>
              <a:cs typeface="Arial Narrow"/>
              <a:sym typeface="Arial Narrow"/>
            </a:endParaRPr>
          </a:p>
        </p:txBody>
      </p:sp>
      <p:sp>
        <p:nvSpPr>
          <p:cNvPr id="9904" name="Google Shape;9904;p1504"/>
          <p:cNvSpPr txBox="1"/>
          <p:nvPr/>
        </p:nvSpPr>
        <p:spPr>
          <a:xfrm>
            <a:off x="3266828" y="967909"/>
            <a:ext cx="2431051" cy="710327"/>
          </a:xfrm>
          <a:prstGeom prst="rect">
            <a:avLst/>
          </a:prstGeom>
          <a:noFill/>
          <a:ln>
            <a:noFill/>
          </a:ln>
        </p:spPr>
        <p:txBody>
          <a:bodyPr anchorCtr="0" anchor="t" bIns="42500" lIns="0" spcFirstLastPara="1" rIns="0" wrap="square" tIns="42500">
            <a:spAutoFit/>
          </a:bodyPr>
          <a:lstStyle/>
          <a:p>
            <a:pPr indent="0" lvl="0" marL="0" marR="0" rtl="0" algn="ctr">
              <a:spcBef>
                <a:spcPts val="0"/>
              </a:spcBef>
              <a:spcAft>
                <a:spcPts val="0"/>
              </a:spcAft>
              <a:buNone/>
            </a:pPr>
            <a:r>
              <a:rPr b="1" lang="en-US" sz="1588">
                <a:solidFill>
                  <a:srgbClr val="FF0000"/>
                </a:solidFill>
                <a:latin typeface="Arial Narrow"/>
                <a:ea typeface="Arial Narrow"/>
                <a:cs typeface="Arial Narrow"/>
                <a:sym typeface="Arial Narrow"/>
              </a:rPr>
              <a:t>Eric Rohlfing, Director</a:t>
            </a:r>
            <a:endParaRPr baseline="30000" sz="1588">
              <a:solidFill>
                <a:srgbClr val="FF0000"/>
              </a:solidFill>
              <a:latin typeface="Arial Narrow"/>
              <a:ea typeface="Arial Narrow"/>
              <a:cs typeface="Arial Narrow"/>
              <a:sym typeface="Arial Narrow"/>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Diane Marceau, Program Analyst</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Michaelene Kyler-King, Program Assistant</a:t>
            </a:r>
            <a:endParaRPr/>
          </a:p>
        </p:txBody>
      </p:sp>
      <p:cxnSp>
        <p:nvCxnSpPr>
          <p:cNvPr id="9905" name="Google Shape;9905;p1504"/>
          <p:cNvCxnSpPr/>
          <p:nvPr/>
        </p:nvCxnSpPr>
        <p:spPr>
          <a:xfrm>
            <a:off x="2463894" y="909078"/>
            <a:ext cx="3936066" cy="0"/>
          </a:xfrm>
          <a:prstGeom prst="straightConnector1">
            <a:avLst/>
          </a:prstGeom>
          <a:noFill/>
          <a:ln cap="flat" cmpd="sng" w="9525">
            <a:solidFill>
              <a:schemeClr val="dk1"/>
            </a:solidFill>
            <a:prstDash val="solid"/>
            <a:round/>
            <a:headEnd len="med" w="med" type="none"/>
            <a:tailEnd len="med" w="med" type="none"/>
          </a:ln>
        </p:spPr>
      </p:cxnSp>
      <p:cxnSp>
        <p:nvCxnSpPr>
          <p:cNvPr id="9906" name="Google Shape;9906;p1504"/>
          <p:cNvCxnSpPr/>
          <p:nvPr/>
        </p:nvCxnSpPr>
        <p:spPr>
          <a:xfrm>
            <a:off x="1678082" y="1816754"/>
            <a:ext cx="5527301" cy="16809"/>
          </a:xfrm>
          <a:prstGeom prst="straightConnector1">
            <a:avLst/>
          </a:prstGeom>
          <a:noFill/>
          <a:ln cap="flat" cmpd="sng" w="9525">
            <a:solidFill>
              <a:schemeClr val="dk1"/>
            </a:solidFill>
            <a:prstDash val="solid"/>
            <a:round/>
            <a:headEnd len="med" w="med" type="none"/>
            <a:tailEnd len="med" w="med" type="none"/>
          </a:ln>
        </p:spPr>
      </p:cxnSp>
      <p:cxnSp>
        <p:nvCxnSpPr>
          <p:cNvPr id="9907" name="Google Shape;9907;p1504"/>
          <p:cNvCxnSpPr/>
          <p:nvPr/>
        </p:nvCxnSpPr>
        <p:spPr>
          <a:xfrm>
            <a:off x="1682284" y="1819556"/>
            <a:ext cx="0" cy="4202206"/>
          </a:xfrm>
          <a:prstGeom prst="straightConnector1">
            <a:avLst/>
          </a:prstGeom>
          <a:noFill/>
          <a:ln cap="flat" cmpd="sng" w="9525">
            <a:solidFill>
              <a:schemeClr val="dk1"/>
            </a:solidFill>
            <a:prstDash val="solid"/>
            <a:round/>
            <a:headEnd len="med" w="med" type="none"/>
            <a:tailEnd len="med" w="med" type="none"/>
          </a:ln>
        </p:spPr>
      </p:cxnSp>
      <p:sp>
        <p:nvSpPr>
          <p:cNvPr id="9908" name="Google Shape;9908;p1504"/>
          <p:cNvSpPr/>
          <p:nvPr/>
        </p:nvSpPr>
        <p:spPr>
          <a:xfrm>
            <a:off x="854449" y="3150255"/>
            <a:ext cx="1668276" cy="780209"/>
          </a:xfrm>
          <a:prstGeom prst="rect">
            <a:avLst/>
          </a:prstGeom>
          <a:solidFill>
            <a:srgbClr val="FFFF99"/>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Atomic, Molecular, and Optical Sciences</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Jeffrey Krause</a:t>
            </a:r>
            <a:endParaRPr/>
          </a:p>
        </p:txBody>
      </p:sp>
      <p:sp>
        <p:nvSpPr>
          <p:cNvPr id="9909" name="Google Shape;9909;p1504"/>
          <p:cNvSpPr/>
          <p:nvPr/>
        </p:nvSpPr>
        <p:spPr>
          <a:xfrm>
            <a:off x="794217" y="1927412"/>
            <a:ext cx="1808349" cy="1157007"/>
          </a:xfrm>
          <a:prstGeom prst="rect">
            <a:avLst/>
          </a:prstGeom>
          <a:solidFill>
            <a:srgbClr val="EAEAEA"/>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588">
                <a:solidFill>
                  <a:srgbClr val="000080"/>
                </a:solidFill>
                <a:latin typeface="Arial Narrow"/>
                <a:ea typeface="Arial Narrow"/>
                <a:cs typeface="Arial Narrow"/>
                <a:sym typeface="Arial Narrow"/>
              </a:rPr>
              <a:t>Fundamental Interactions </a:t>
            </a:r>
            <a:endParaRPr/>
          </a:p>
          <a:p>
            <a:pPr indent="0" lvl="0" marL="0" marR="0" rtl="0" algn="ctr">
              <a:spcBef>
                <a:spcPts val="318"/>
              </a:spcBef>
              <a:spcAft>
                <a:spcPts val="0"/>
              </a:spcAft>
              <a:buNone/>
            </a:pPr>
            <a:r>
              <a:rPr b="1" lang="en-US" sz="1588">
                <a:solidFill>
                  <a:srgbClr val="FF0000"/>
                </a:solidFill>
                <a:latin typeface="Arial Narrow"/>
                <a:ea typeface="Arial Narrow"/>
                <a:cs typeface="Arial Narrow"/>
                <a:sym typeface="Arial Narrow"/>
              </a:rPr>
              <a:t>Michael Casassa</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R. Felder, Prog. Asst.</a:t>
            </a:r>
            <a:endParaRPr b="1" sz="1235">
              <a:solidFill>
                <a:srgbClr val="000080"/>
              </a:solidFill>
              <a:latin typeface="Arial Narrow"/>
              <a:ea typeface="Arial Narrow"/>
              <a:cs typeface="Arial Narrow"/>
              <a:sym typeface="Arial Narrow"/>
            </a:endParaRPr>
          </a:p>
        </p:txBody>
      </p:sp>
      <p:cxnSp>
        <p:nvCxnSpPr>
          <p:cNvPr id="9910" name="Google Shape;9910;p1504"/>
          <p:cNvCxnSpPr/>
          <p:nvPr/>
        </p:nvCxnSpPr>
        <p:spPr>
          <a:xfrm>
            <a:off x="808225" y="2543735"/>
            <a:ext cx="1781735" cy="0"/>
          </a:xfrm>
          <a:prstGeom prst="straightConnector1">
            <a:avLst/>
          </a:prstGeom>
          <a:noFill/>
          <a:ln cap="flat" cmpd="sng" w="9525">
            <a:solidFill>
              <a:schemeClr val="dk1"/>
            </a:solidFill>
            <a:prstDash val="solid"/>
            <a:round/>
            <a:headEnd len="med" w="med" type="none"/>
            <a:tailEnd len="med" w="med" type="none"/>
          </a:ln>
        </p:spPr>
      </p:cxnSp>
      <p:sp>
        <p:nvSpPr>
          <p:cNvPr id="9911" name="Google Shape;9911;p1504"/>
          <p:cNvSpPr txBox="1"/>
          <p:nvPr/>
        </p:nvSpPr>
        <p:spPr>
          <a:xfrm>
            <a:off x="8734985" y="6642287"/>
            <a:ext cx="275132" cy="217205"/>
          </a:xfrm>
          <a:prstGeom prst="rect">
            <a:avLst/>
          </a:prstGeom>
          <a:noFill/>
          <a:ln>
            <a:noFill/>
          </a:ln>
        </p:spPr>
        <p:txBody>
          <a:bodyPr anchorCtr="0" anchor="t" bIns="40325" lIns="80650" spcFirstLastPara="1" rIns="80650" wrap="square" tIns="40325">
            <a:spAutoFit/>
          </a:bodyPr>
          <a:lstStyle/>
          <a:p>
            <a:pPr indent="0" lvl="0" marL="0" marR="0" rtl="0" algn="l">
              <a:spcBef>
                <a:spcPts val="0"/>
              </a:spcBef>
              <a:spcAft>
                <a:spcPts val="0"/>
              </a:spcAft>
              <a:buNone/>
            </a:pPr>
            <a:fld id="{00000000-1234-1234-1234-123412341234}" type="slidenum">
              <a:rPr lang="en-US" sz="882">
                <a:solidFill>
                  <a:srgbClr val="000000"/>
                </a:solidFill>
                <a:latin typeface="Times New Roman"/>
                <a:ea typeface="Times New Roman"/>
                <a:cs typeface="Times New Roman"/>
                <a:sym typeface="Times New Roman"/>
              </a:rPr>
              <a:t>‹#›</a:t>
            </a:fld>
            <a:endParaRPr sz="882">
              <a:solidFill>
                <a:srgbClr val="000000"/>
              </a:solidFill>
              <a:latin typeface="Times New Roman"/>
              <a:ea typeface="Times New Roman"/>
              <a:cs typeface="Times New Roman"/>
              <a:sym typeface="Times New Roman"/>
            </a:endParaRPr>
          </a:p>
        </p:txBody>
      </p:sp>
      <p:sp>
        <p:nvSpPr>
          <p:cNvPr id="9912" name="Google Shape;9912;p1504"/>
          <p:cNvSpPr/>
          <p:nvPr/>
        </p:nvSpPr>
        <p:spPr>
          <a:xfrm>
            <a:off x="3584482" y="1927412"/>
            <a:ext cx="1808349" cy="1157007"/>
          </a:xfrm>
          <a:prstGeom prst="rect">
            <a:avLst/>
          </a:prstGeom>
          <a:solidFill>
            <a:srgbClr val="EAEAEA"/>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588">
                <a:solidFill>
                  <a:srgbClr val="000080"/>
                </a:solidFill>
                <a:latin typeface="Arial Narrow"/>
                <a:ea typeface="Arial Narrow"/>
                <a:cs typeface="Arial Narrow"/>
                <a:sym typeface="Arial Narrow"/>
              </a:rPr>
              <a:t>Photo- and Bio- Chemistry</a:t>
            </a:r>
            <a:endParaRPr/>
          </a:p>
          <a:p>
            <a:pPr indent="0" lvl="0" marL="0" marR="0" rtl="0" algn="ctr">
              <a:spcBef>
                <a:spcPts val="318"/>
              </a:spcBef>
              <a:spcAft>
                <a:spcPts val="0"/>
              </a:spcAft>
              <a:buNone/>
            </a:pPr>
            <a:r>
              <a:rPr b="1" lang="en-US" sz="1588">
                <a:solidFill>
                  <a:srgbClr val="FF0000"/>
                </a:solidFill>
                <a:latin typeface="Arial Narrow"/>
                <a:ea typeface="Arial Narrow"/>
                <a:cs typeface="Arial Narrow"/>
                <a:sym typeface="Arial Narrow"/>
              </a:rPr>
              <a:t>Richard Greene</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S. Watson, Prog. Asst.</a:t>
            </a:r>
            <a:endParaRPr b="1" sz="1235">
              <a:solidFill>
                <a:srgbClr val="000080"/>
              </a:solidFill>
              <a:latin typeface="Arial Narrow"/>
              <a:ea typeface="Arial Narrow"/>
              <a:cs typeface="Arial Narrow"/>
              <a:sym typeface="Arial Narrow"/>
            </a:endParaRPr>
          </a:p>
        </p:txBody>
      </p:sp>
      <p:sp>
        <p:nvSpPr>
          <p:cNvPr id="9913" name="Google Shape;9913;p1504"/>
          <p:cNvSpPr/>
          <p:nvPr/>
        </p:nvSpPr>
        <p:spPr>
          <a:xfrm>
            <a:off x="6262688" y="1927412"/>
            <a:ext cx="1808349" cy="1157007"/>
          </a:xfrm>
          <a:prstGeom prst="rect">
            <a:avLst/>
          </a:prstGeom>
          <a:solidFill>
            <a:srgbClr val="EAEAEA"/>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588">
                <a:solidFill>
                  <a:srgbClr val="000080"/>
                </a:solidFill>
                <a:latin typeface="Arial Narrow"/>
                <a:ea typeface="Arial Narrow"/>
                <a:cs typeface="Arial Narrow"/>
                <a:sym typeface="Arial Narrow"/>
              </a:rPr>
              <a:t>Chemical Transformations </a:t>
            </a:r>
            <a:endParaRPr/>
          </a:p>
          <a:p>
            <a:pPr indent="0" lvl="0" marL="0" marR="0" rtl="0" algn="ctr">
              <a:spcBef>
                <a:spcPts val="318"/>
              </a:spcBef>
              <a:spcAft>
                <a:spcPts val="0"/>
              </a:spcAft>
              <a:buNone/>
            </a:pPr>
            <a:r>
              <a:rPr b="1" lang="en-US" sz="1588">
                <a:solidFill>
                  <a:srgbClr val="FF0000"/>
                </a:solidFill>
                <a:latin typeface="Arial Narrow"/>
                <a:ea typeface="Arial Narrow"/>
                <a:cs typeface="Arial Narrow"/>
                <a:sym typeface="Arial Narrow"/>
              </a:rPr>
              <a:t>John Miller</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T. Russ, Prog. Asst.</a:t>
            </a:r>
            <a:endParaRPr b="1" sz="1235">
              <a:solidFill>
                <a:srgbClr val="000080"/>
              </a:solidFill>
              <a:latin typeface="Arial Narrow"/>
              <a:ea typeface="Arial Narrow"/>
              <a:cs typeface="Arial Narrow"/>
              <a:sym typeface="Arial Narrow"/>
            </a:endParaRPr>
          </a:p>
        </p:txBody>
      </p:sp>
      <p:sp>
        <p:nvSpPr>
          <p:cNvPr id="9914" name="Google Shape;9914;p1504"/>
          <p:cNvSpPr/>
          <p:nvPr/>
        </p:nvSpPr>
        <p:spPr>
          <a:xfrm>
            <a:off x="854449" y="4001902"/>
            <a:ext cx="1668276" cy="662547"/>
          </a:xfrm>
          <a:prstGeom prst="rect">
            <a:avLst/>
          </a:prstGeom>
          <a:solidFill>
            <a:srgbClr val="FFFF99"/>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Gas-Phase Chem Physics</a:t>
            </a:r>
            <a:endParaRPr/>
          </a:p>
          <a:p>
            <a:pPr indent="0" lvl="0" marL="0" marR="0" rtl="0" algn="ctr">
              <a:spcBef>
                <a:spcPts val="0"/>
              </a:spcBef>
              <a:spcAft>
                <a:spcPts val="0"/>
              </a:spcAft>
              <a:buNone/>
            </a:pPr>
            <a:r>
              <a:rPr b="1" lang="en-US" sz="1235">
                <a:solidFill>
                  <a:srgbClr val="FF0000"/>
                </a:solidFill>
                <a:latin typeface="Arial Narrow"/>
                <a:ea typeface="Arial Narrow"/>
                <a:cs typeface="Arial Narrow"/>
                <a:sym typeface="Arial Narrow"/>
              </a:rPr>
              <a:t>Vacant</a:t>
            </a:r>
            <a:endParaRPr/>
          </a:p>
          <a:p>
            <a:pPr indent="0" lvl="0" marL="0" marR="0" rtl="0" algn="ctr">
              <a:spcBef>
                <a:spcPts val="0"/>
              </a:spcBef>
              <a:spcAft>
                <a:spcPts val="0"/>
              </a:spcAft>
              <a:buNone/>
            </a:pPr>
            <a:r>
              <a:rPr b="1" lang="en-US" sz="794">
                <a:solidFill>
                  <a:srgbClr val="FF3300"/>
                </a:solidFill>
                <a:latin typeface="Times New Roman"/>
                <a:ea typeface="Times New Roman"/>
                <a:cs typeface="Times New Roman"/>
                <a:sym typeface="Times New Roman"/>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Wade Sisk , BNL</a:t>
            </a:r>
            <a:endParaRPr/>
          </a:p>
        </p:txBody>
      </p:sp>
      <p:sp>
        <p:nvSpPr>
          <p:cNvPr id="9915" name="Google Shape;9915;p1504"/>
          <p:cNvSpPr/>
          <p:nvPr/>
        </p:nvSpPr>
        <p:spPr>
          <a:xfrm>
            <a:off x="854449" y="4741490"/>
            <a:ext cx="1668276" cy="662547"/>
          </a:xfrm>
          <a:prstGeom prst="rect">
            <a:avLst/>
          </a:prstGeom>
          <a:solidFill>
            <a:srgbClr val="FF99CC"/>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Cond. Phase &amp; Interfacial Molecular Science</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Gregory Fiechtner</a:t>
            </a:r>
            <a:endParaRPr b="1" sz="1059">
              <a:solidFill>
                <a:srgbClr val="000080"/>
              </a:solidFill>
              <a:latin typeface="Arial Narrow"/>
              <a:ea typeface="Arial Narrow"/>
              <a:cs typeface="Arial Narrow"/>
              <a:sym typeface="Arial Narrow"/>
            </a:endParaRPr>
          </a:p>
        </p:txBody>
      </p:sp>
      <p:sp>
        <p:nvSpPr>
          <p:cNvPr id="9916" name="Google Shape;9916;p1504"/>
          <p:cNvSpPr/>
          <p:nvPr/>
        </p:nvSpPr>
        <p:spPr>
          <a:xfrm>
            <a:off x="854449" y="5444659"/>
            <a:ext cx="1668276" cy="66254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Computational &amp; Theoretical Chemistry</a:t>
            </a:r>
            <a:endParaRPr/>
          </a:p>
          <a:p>
            <a:pPr indent="0" lvl="0" marL="0" marR="0" rtl="0" algn="ctr">
              <a:spcBef>
                <a:spcPts val="0"/>
              </a:spcBef>
              <a:spcAft>
                <a:spcPts val="0"/>
              </a:spcAft>
              <a:buNone/>
            </a:pPr>
            <a:r>
              <a:rPr b="1" lang="en-US" sz="1235">
                <a:solidFill>
                  <a:srgbClr val="FF0000"/>
                </a:solidFill>
                <a:latin typeface="Arial Narrow"/>
                <a:ea typeface="Arial Narrow"/>
                <a:cs typeface="Arial Narrow"/>
                <a:sym typeface="Arial Narrow"/>
              </a:rPr>
              <a:t>Vacant and Posted!</a:t>
            </a:r>
            <a:endParaRPr b="1" sz="1059">
              <a:solidFill>
                <a:srgbClr val="FF0000"/>
              </a:solidFill>
              <a:latin typeface="Arial Narrow"/>
              <a:ea typeface="Arial Narrow"/>
              <a:cs typeface="Arial Narrow"/>
              <a:sym typeface="Arial Narrow"/>
            </a:endParaRPr>
          </a:p>
        </p:txBody>
      </p:sp>
      <p:sp>
        <p:nvSpPr>
          <p:cNvPr id="9917" name="Google Shape;9917;p1504"/>
          <p:cNvSpPr/>
          <p:nvPr/>
        </p:nvSpPr>
        <p:spPr>
          <a:xfrm>
            <a:off x="3655920" y="3284725"/>
            <a:ext cx="1668276" cy="808224"/>
          </a:xfrm>
          <a:prstGeom prst="rect">
            <a:avLst/>
          </a:prstGeom>
          <a:solidFill>
            <a:srgbClr val="FF99CC"/>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Solar Photochemistry</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Mark Spitler</a:t>
            </a:r>
            <a:endParaRPr b="1" sz="1235">
              <a:solidFill>
                <a:srgbClr val="000080"/>
              </a:solidFill>
              <a:latin typeface="Arial Narrow"/>
              <a:ea typeface="Arial Narrow"/>
              <a:cs typeface="Arial Narrow"/>
              <a:sym typeface="Arial Narrow"/>
            </a:endParaRPr>
          </a:p>
        </p:txBody>
      </p:sp>
      <p:sp>
        <p:nvSpPr>
          <p:cNvPr id="9918" name="Google Shape;9918;p1504"/>
          <p:cNvSpPr/>
          <p:nvPr/>
        </p:nvSpPr>
        <p:spPr>
          <a:xfrm>
            <a:off x="3678331" y="4226019"/>
            <a:ext cx="1668276" cy="774606"/>
          </a:xfrm>
          <a:prstGeom prst="rect">
            <a:avLst/>
          </a:prstGeom>
          <a:solidFill>
            <a:srgbClr val="00FF00"/>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Photosynthetic Systems</a:t>
            </a:r>
            <a:endParaRPr/>
          </a:p>
          <a:p>
            <a:pPr indent="0" lvl="0" marL="0" marR="0" rtl="0" algn="ctr">
              <a:spcBef>
                <a:spcPts val="0"/>
              </a:spcBef>
              <a:spcAft>
                <a:spcPts val="0"/>
              </a:spcAft>
              <a:buNone/>
            </a:pPr>
            <a:r>
              <a:rPr b="1" lang="en-US" sz="1235">
                <a:solidFill>
                  <a:srgbClr val="FF0000"/>
                </a:solidFill>
                <a:latin typeface="Arial Narrow"/>
                <a:ea typeface="Arial Narrow"/>
                <a:cs typeface="Arial Narrow"/>
                <a:sym typeface="Arial Narrow"/>
              </a:rPr>
              <a:t>Vacant</a:t>
            </a:r>
            <a:endParaRPr b="1" sz="1059">
              <a:solidFill>
                <a:srgbClr val="FF0000"/>
              </a:solidFill>
              <a:latin typeface="Arial Narrow"/>
              <a:ea typeface="Arial Narrow"/>
              <a:cs typeface="Arial Narrow"/>
              <a:sym typeface="Arial Narrow"/>
            </a:endParaRPr>
          </a:p>
        </p:txBody>
      </p:sp>
      <p:sp>
        <p:nvSpPr>
          <p:cNvPr id="9919" name="Google Shape;9919;p1504"/>
          <p:cNvSpPr/>
          <p:nvPr/>
        </p:nvSpPr>
        <p:spPr>
          <a:xfrm>
            <a:off x="3655920" y="5189725"/>
            <a:ext cx="1668276" cy="819430"/>
          </a:xfrm>
          <a:prstGeom prst="rect">
            <a:avLst/>
          </a:prstGeom>
          <a:solidFill>
            <a:srgbClr val="00FF00"/>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Physical Biosciences</a:t>
            </a:r>
            <a:endParaRPr/>
          </a:p>
          <a:p>
            <a:pPr indent="0" lvl="0" marL="0" marR="0" rtl="0" algn="ctr">
              <a:spcBef>
                <a:spcPts val="0"/>
              </a:spcBef>
              <a:spcAft>
                <a:spcPts val="0"/>
              </a:spcAft>
              <a:buNone/>
            </a:pPr>
            <a:r>
              <a:rPr b="1" lang="en-US" sz="1235">
                <a:solidFill>
                  <a:srgbClr val="FF0000"/>
                </a:solidFill>
                <a:latin typeface="Arial Narrow"/>
                <a:ea typeface="Arial Narrow"/>
                <a:cs typeface="Arial Narrow"/>
                <a:sym typeface="Arial Narrow"/>
              </a:rPr>
              <a:t>Vacant</a:t>
            </a:r>
            <a:endParaRPr/>
          </a:p>
          <a:p>
            <a:pPr indent="0" lvl="0" marL="0" marR="0" rtl="0" algn="ctr">
              <a:spcBef>
                <a:spcPts val="0"/>
              </a:spcBef>
              <a:spcAft>
                <a:spcPts val="0"/>
              </a:spcAft>
              <a:buNone/>
            </a:pPr>
            <a:r>
              <a:rPr b="1" lang="en-US" sz="794">
                <a:solidFill>
                  <a:srgbClr val="FF3300"/>
                </a:solidFill>
                <a:latin typeface="Times New Roman"/>
                <a:ea typeface="Times New Roman"/>
                <a:cs typeface="Times New Roman"/>
                <a:sym typeface="Times New Roman"/>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Bob Stack, PNNL</a:t>
            </a:r>
            <a:endParaRPr/>
          </a:p>
        </p:txBody>
      </p:sp>
      <p:sp>
        <p:nvSpPr>
          <p:cNvPr id="9920" name="Google Shape;9920;p1504"/>
          <p:cNvSpPr/>
          <p:nvPr/>
        </p:nvSpPr>
        <p:spPr>
          <a:xfrm>
            <a:off x="6345331" y="3228696"/>
            <a:ext cx="1668276" cy="875459"/>
          </a:xfrm>
          <a:prstGeom prst="rect">
            <a:avLst/>
          </a:prstGeom>
          <a:solidFill>
            <a:srgbClr val="CCFFFF"/>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Catalysis Science</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Raul Miranda</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Paul Maupin</a:t>
            </a:r>
            <a:endParaRPr/>
          </a:p>
          <a:p>
            <a:pPr indent="0" lvl="0" marL="0" marR="0" rtl="0" algn="ctr">
              <a:spcBef>
                <a:spcPts val="0"/>
              </a:spcBef>
              <a:spcAft>
                <a:spcPts val="0"/>
              </a:spcAft>
              <a:buNone/>
            </a:pPr>
            <a:r>
              <a:rPr b="1" lang="en-US" sz="794">
                <a:solidFill>
                  <a:srgbClr val="FF3300"/>
                </a:solidFill>
                <a:latin typeface="Times New Roman"/>
                <a:ea typeface="Times New Roman"/>
                <a:cs typeface="Times New Roman"/>
                <a:sym typeface="Times New Roman"/>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Michael Chen, ANL</a:t>
            </a:r>
            <a:endParaRPr/>
          </a:p>
        </p:txBody>
      </p:sp>
      <p:sp>
        <p:nvSpPr>
          <p:cNvPr id="9921" name="Google Shape;9921;p1504"/>
          <p:cNvSpPr/>
          <p:nvPr/>
        </p:nvSpPr>
        <p:spPr>
          <a:xfrm>
            <a:off x="6345331" y="4192402"/>
            <a:ext cx="1668276" cy="763400"/>
          </a:xfrm>
          <a:prstGeom prst="rect">
            <a:avLst/>
          </a:prstGeom>
          <a:solidFill>
            <a:srgbClr val="CCCCFF"/>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Heavy Element Chemistry</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Lester Morss</a:t>
            </a:r>
            <a:endParaRPr/>
          </a:p>
          <a:p>
            <a:pPr indent="0" lvl="0" marL="0" marR="0" rtl="0" algn="ctr">
              <a:spcBef>
                <a:spcPts val="0"/>
              </a:spcBef>
              <a:spcAft>
                <a:spcPts val="0"/>
              </a:spcAft>
              <a:buNone/>
            </a:pPr>
            <a:r>
              <a:rPr lang="en-US" sz="794">
                <a:solidFill>
                  <a:srgbClr val="000000"/>
                </a:solidFill>
                <a:latin typeface="Times New Roman"/>
                <a:ea typeface="Times New Roman"/>
                <a:cs typeface="Times New Roman"/>
                <a:sym typeface="Times New Roman"/>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Noman Edelstein, LBNL</a:t>
            </a:r>
            <a:endParaRPr/>
          </a:p>
        </p:txBody>
      </p:sp>
      <p:sp>
        <p:nvSpPr>
          <p:cNvPr id="9922" name="Google Shape;9922;p1504"/>
          <p:cNvSpPr/>
          <p:nvPr/>
        </p:nvSpPr>
        <p:spPr>
          <a:xfrm>
            <a:off x="6345331" y="5066461"/>
            <a:ext cx="1668276" cy="752194"/>
          </a:xfrm>
          <a:prstGeom prst="rect">
            <a:avLst/>
          </a:prstGeom>
          <a:solidFill>
            <a:srgbClr val="CCCCFF"/>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Separations &amp; Analyses</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William Millman</a:t>
            </a:r>
            <a:endParaRPr/>
          </a:p>
          <a:p>
            <a:pPr indent="0" lvl="0" marL="0" marR="0" rtl="0" algn="ctr">
              <a:spcBef>
                <a:spcPts val="0"/>
              </a:spcBef>
              <a:spcAft>
                <a:spcPts val="0"/>
              </a:spcAft>
              <a:buNone/>
            </a:pPr>
            <a:r>
              <a:rPr b="1" lang="en-US" sz="794">
                <a:solidFill>
                  <a:srgbClr val="FF3300"/>
                </a:solidFill>
                <a:latin typeface="Times New Roman"/>
                <a:ea typeface="Times New Roman"/>
                <a:cs typeface="Times New Roman"/>
                <a:sym typeface="Times New Roman"/>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Larry Rahn, SNL</a:t>
            </a:r>
            <a:endParaRPr/>
          </a:p>
        </p:txBody>
      </p:sp>
      <p:sp>
        <p:nvSpPr>
          <p:cNvPr id="9923" name="Google Shape;9923;p1504"/>
          <p:cNvSpPr/>
          <p:nvPr/>
        </p:nvSpPr>
        <p:spPr>
          <a:xfrm>
            <a:off x="6345331" y="5929314"/>
            <a:ext cx="1668276" cy="752194"/>
          </a:xfrm>
          <a:prstGeom prst="rect">
            <a:avLst/>
          </a:prstGeom>
          <a:solidFill>
            <a:srgbClr val="FFCC99"/>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Geosciences</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Nicholas Woodward</a:t>
            </a:r>
            <a:endParaRPr/>
          </a:p>
          <a:p>
            <a:pPr indent="0" lvl="0" marL="0" marR="0" rtl="0" algn="ctr">
              <a:spcBef>
                <a:spcPts val="0"/>
              </a:spcBef>
              <a:spcAft>
                <a:spcPts val="0"/>
              </a:spcAft>
              <a:buNone/>
            </a:pPr>
            <a:r>
              <a:rPr b="1" lang="en-US" sz="794">
                <a:solidFill>
                  <a:srgbClr val="FF3300"/>
                </a:solidFill>
                <a:latin typeface="Times New Roman"/>
                <a:ea typeface="Times New Roman"/>
                <a:cs typeface="Times New Roman"/>
                <a:sym typeface="Times New Roman"/>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Patrick Dobson, LBNL</a:t>
            </a:r>
            <a:endParaRPr/>
          </a:p>
        </p:txBody>
      </p:sp>
      <p:cxnSp>
        <p:nvCxnSpPr>
          <p:cNvPr id="9924" name="Google Shape;9924;p1504"/>
          <p:cNvCxnSpPr/>
          <p:nvPr/>
        </p:nvCxnSpPr>
        <p:spPr>
          <a:xfrm>
            <a:off x="6276695" y="2543735"/>
            <a:ext cx="1781735" cy="0"/>
          </a:xfrm>
          <a:prstGeom prst="straightConnector1">
            <a:avLst/>
          </a:prstGeom>
          <a:noFill/>
          <a:ln cap="flat" cmpd="sng" w="9525">
            <a:solidFill>
              <a:schemeClr val="dk1"/>
            </a:solidFill>
            <a:prstDash val="solid"/>
            <a:round/>
            <a:headEnd len="med" w="med" type="none"/>
            <a:tailEnd len="med" w="med" type="none"/>
          </a:ln>
        </p:spPr>
      </p:cxnSp>
      <p:cxnSp>
        <p:nvCxnSpPr>
          <p:cNvPr id="9925" name="Google Shape;9925;p1504"/>
          <p:cNvCxnSpPr/>
          <p:nvPr/>
        </p:nvCxnSpPr>
        <p:spPr>
          <a:xfrm>
            <a:off x="3598490" y="2543735"/>
            <a:ext cx="1781735" cy="0"/>
          </a:xfrm>
          <a:prstGeom prst="straightConnector1">
            <a:avLst/>
          </a:prstGeom>
          <a:noFill/>
          <a:ln cap="flat" cmpd="sng" w="9525">
            <a:solidFill>
              <a:schemeClr val="dk1"/>
            </a:solidFill>
            <a:prstDash val="solid"/>
            <a:round/>
            <a:headEnd len="med" w="med" type="none"/>
            <a:tailEnd len="med" w="med" type="none"/>
          </a:ln>
        </p:spPr>
      </p:cxnSp>
      <p:sp>
        <p:nvSpPr>
          <p:cNvPr id="9926" name="Google Shape;9926;p1504"/>
          <p:cNvSpPr txBox="1"/>
          <p:nvPr/>
        </p:nvSpPr>
        <p:spPr>
          <a:xfrm>
            <a:off x="503028" y="253533"/>
            <a:ext cx="1466244" cy="427469"/>
          </a:xfrm>
          <a:prstGeom prst="rect">
            <a:avLst/>
          </a:prstGeom>
          <a:noFill/>
          <a:ln>
            <a:noFill/>
          </a:ln>
        </p:spPr>
        <p:txBody>
          <a:bodyPr anchorCtr="0" anchor="t" bIns="50275" lIns="100550" spcFirstLastPara="1" rIns="100550" wrap="square" tIns="50275">
            <a:spAutoFit/>
          </a:bodyPr>
          <a:lstStyle/>
          <a:p>
            <a:pPr indent="0" lvl="0" marL="0" marR="0" rtl="0" algn="ctr">
              <a:spcBef>
                <a:spcPts val="0"/>
              </a:spcBef>
              <a:spcAft>
                <a:spcPts val="0"/>
              </a:spcAft>
              <a:buNone/>
            </a:pPr>
            <a:r>
              <a:rPr b="1" lang="en-US" sz="2118">
                <a:solidFill>
                  <a:srgbClr val="000000"/>
                </a:solidFill>
                <a:latin typeface="Arial Narrow"/>
                <a:ea typeface="Arial Narrow"/>
                <a:cs typeface="Arial Narrow"/>
                <a:sym typeface="Arial Narrow"/>
              </a:rPr>
              <a:t>April, 2008?</a:t>
            </a:r>
            <a:endParaRPr/>
          </a:p>
        </p:txBody>
      </p:sp>
      <p:sp>
        <p:nvSpPr>
          <p:cNvPr id="9927" name="Google Shape;9927;p1504"/>
          <p:cNvSpPr txBox="1"/>
          <p:nvPr/>
        </p:nvSpPr>
        <p:spPr>
          <a:xfrm>
            <a:off x="134471" y="3658721"/>
            <a:ext cx="788175" cy="345908"/>
          </a:xfrm>
          <a:prstGeom prst="rect">
            <a:avLst/>
          </a:prstGeom>
          <a:solidFill>
            <a:srgbClr val="FFFF99"/>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1</a:t>
            </a:r>
            <a:endParaRPr/>
          </a:p>
        </p:txBody>
      </p:sp>
      <p:sp>
        <p:nvSpPr>
          <p:cNvPr id="9928" name="Google Shape;9928;p1504"/>
          <p:cNvSpPr txBox="1"/>
          <p:nvPr/>
        </p:nvSpPr>
        <p:spPr>
          <a:xfrm>
            <a:off x="134471" y="4924986"/>
            <a:ext cx="788175" cy="345908"/>
          </a:xfrm>
          <a:prstGeom prst="rect">
            <a:avLst/>
          </a:prstGeom>
          <a:solidFill>
            <a:srgbClr val="FF99CC"/>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2</a:t>
            </a:r>
            <a:endParaRPr/>
          </a:p>
        </p:txBody>
      </p:sp>
      <p:sp>
        <p:nvSpPr>
          <p:cNvPr id="9929" name="Google Shape;9929;p1504"/>
          <p:cNvSpPr txBox="1"/>
          <p:nvPr/>
        </p:nvSpPr>
        <p:spPr>
          <a:xfrm>
            <a:off x="4134971" y="6000751"/>
            <a:ext cx="788175" cy="345908"/>
          </a:xfrm>
          <a:prstGeom prst="rect">
            <a:avLst/>
          </a:prstGeom>
          <a:solidFill>
            <a:srgbClr val="00FF00"/>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6</a:t>
            </a:r>
            <a:endParaRPr/>
          </a:p>
        </p:txBody>
      </p:sp>
      <p:sp>
        <p:nvSpPr>
          <p:cNvPr id="9930" name="Google Shape;9930;p1504"/>
          <p:cNvSpPr txBox="1"/>
          <p:nvPr/>
        </p:nvSpPr>
        <p:spPr>
          <a:xfrm>
            <a:off x="5715000" y="3815603"/>
            <a:ext cx="788175" cy="345908"/>
          </a:xfrm>
          <a:prstGeom prst="rect">
            <a:avLst/>
          </a:prstGeom>
          <a:solidFill>
            <a:srgbClr val="CCFFFF"/>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3</a:t>
            </a:r>
            <a:endParaRPr/>
          </a:p>
        </p:txBody>
      </p:sp>
      <p:sp>
        <p:nvSpPr>
          <p:cNvPr id="9931" name="Google Shape;9931;p1504"/>
          <p:cNvSpPr txBox="1"/>
          <p:nvPr/>
        </p:nvSpPr>
        <p:spPr>
          <a:xfrm>
            <a:off x="5591735" y="4880162"/>
            <a:ext cx="788175" cy="345908"/>
          </a:xfrm>
          <a:prstGeom prst="rect">
            <a:avLst/>
          </a:prstGeom>
          <a:solidFill>
            <a:srgbClr val="CCCCFF"/>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4</a:t>
            </a:r>
            <a:endParaRPr/>
          </a:p>
        </p:txBody>
      </p:sp>
      <p:sp>
        <p:nvSpPr>
          <p:cNvPr id="9932" name="Google Shape;9932;p1504"/>
          <p:cNvSpPr txBox="1"/>
          <p:nvPr/>
        </p:nvSpPr>
        <p:spPr>
          <a:xfrm>
            <a:off x="5625353" y="6090398"/>
            <a:ext cx="788175" cy="345908"/>
          </a:xfrm>
          <a:prstGeom prst="rect">
            <a:avLst/>
          </a:prstGeom>
          <a:solidFill>
            <a:srgbClr val="FFCC99"/>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5</a:t>
            </a:r>
            <a:endParaRPr/>
          </a:p>
        </p:txBody>
      </p:sp>
      <p:sp>
        <p:nvSpPr>
          <p:cNvPr id="9933" name="Google Shape;9933;p1504"/>
          <p:cNvSpPr txBox="1"/>
          <p:nvPr/>
        </p:nvSpPr>
        <p:spPr>
          <a:xfrm>
            <a:off x="7019085" y="1050552"/>
            <a:ext cx="1788739" cy="589811"/>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9925" lIns="50075" spcFirstLastPara="1" rIns="0" wrap="square" tIns="49925">
            <a:spAutoFit/>
          </a:bodyPr>
          <a:lstStyle/>
          <a:p>
            <a:pPr indent="-187709" lvl="0" marL="187709" marR="0" rtl="0" algn="l">
              <a:spcBef>
                <a:spcPts val="0"/>
              </a:spcBef>
              <a:spcAft>
                <a:spcPts val="0"/>
              </a:spcAft>
              <a:buNone/>
            </a:pPr>
            <a:r>
              <a:rPr lang="en-US" sz="1059">
                <a:solidFill>
                  <a:srgbClr val="000080"/>
                </a:solidFill>
                <a:latin typeface="Noto Sans Symbols"/>
                <a:ea typeface="Noto Sans Symbols"/>
                <a:cs typeface="Noto Sans Symbols"/>
                <a:sym typeface="Noto Sans Symbols"/>
              </a:rPr>
              <a:t>●</a:t>
            </a:r>
            <a:r>
              <a:rPr lang="en-US" sz="1059">
                <a:solidFill>
                  <a:srgbClr val="003366"/>
                </a:solidFill>
                <a:latin typeface="Arimo"/>
                <a:ea typeface="Arimo"/>
                <a:cs typeface="Arimo"/>
                <a:sym typeface="Arimo"/>
              </a:rPr>
              <a:t> </a:t>
            </a:r>
            <a:r>
              <a:rPr lang="en-US" sz="1059">
                <a:solidFill>
                  <a:srgbClr val="003366"/>
                </a:solidFill>
                <a:latin typeface="Arial Narrow"/>
                <a:ea typeface="Arial Narrow"/>
                <a:cs typeface="Arial Narrow"/>
                <a:sym typeface="Arial Narrow"/>
              </a:rPr>
              <a:t> </a:t>
            </a:r>
            <a:r>
              <a:rPr lang="en-US" sz="1059">
                <a:solidFill>
                  <a:srgbClr val="010000"/>
                </a:solidFill>
                <a:latin typeface="Arial Narrow"/>
                <a:ea typeface="Arial Narrow"/>
                <a:cs typeface="Arial Narrow"/>
                <a:sym typeface="Arial Narrow"/>
              </a:rPr>
              <a:t>IPA</a:t>
            </a:r>
            <a:endParaRPr/>
          </a:p>
          <a:p>
            <a:pPr indent="-187709" lvl="0" marL="187709" marR="0" rtl="0" algn="l">
              <a:spcBef>
                <a:spcPts val="0"/>
              </a:spcBef>
              <a:spcAft>
                <a:spcPts val="0"/>
              </a:spcAft>
              <a:buNone/>
            </a:pPr>
            <a:r>
              <a:rPr lang="en-US" sz="1059">
                <a:solidFill>
                  <a:srgbClr val="FF0000"/>
                </a:solidFill>
                <a:latin typeface="Noto Sans Symbols"/>
                <a:ea typeface="Noto Sans Symbols"/>
                <a:cs typeface="Noto Sans Symbols"/>
                <a:sym typeface="Noto Sans Symbols"/>
              </a:rPr>
              <a:t>◆</a:t>
            </a:r>
            <a:r>
              <a:rPr lang="en-US" sz="1059">
                <a:solidFill>
                  <a:srgbClr val="003366"/>
                </a:solidFill>
                <a:latin typeface="Arial Narrow"/>
                <a:ea typeface="Arial Narrow"/>
                <a:cs typeface="Arial Narrow"/>
                <a:sym typeface="Arial Narrow"/>
              </a:rPr>
              <a:t> </a:t>
            </a:r>
            <a:r>
              <a:rPr lang="en-US" sz="1059">
                <a:solidFill>
                  <a:srgbClr val="010000"/>
                </a:solidFill>
                <a:latin typeface="Arial Narrow"/>
                <a:ea typeface="Arial Narrow"/>
                <a:cs typeface="Arial Narrow"/>
                <a:sym typeface="Arial Narrow"/>
              </a:rPr>
              <a:t>Detailee</a:t>
            </a:r>
            <a:endParaRPr/>
          </a:p>
          <a:p>
            <a:pPr indent="-187709" lvl="0" marL="187709" marR="0" rtl="0" algn="l">
              <a:spcBef>
                <a:spcPts val="0"/>
              </a:spcBef>
              <a:spcAft>
                <a:spcPts val="0"/>
              </a:spcAft>
              <a:buNone/>
            </a:pPr>
            <a:r>
              <a:rPr lang="en-US" sz="1059">
                <a:solidFill>
                  <a:srgbClr val="010000"/>
                </a:solidFill>
                <a:latin typeface="Arial Narrow"/>
                <a:ea typeface="Arial Narrow"/>
                <a:cs typeface="Arial Narrow"/>
                <a:sym typeface="Arial Narrow"/>
              </a:rPr>
              <a:t> ■ Detailee, 1/4 time, not at HQ</a:t>
            </a:r>
            <a:endParaRPr/>
          </a:p>
        </p:txBody>
      </p:sp>
      <p:sp>
        <p:nvSpPr>
          <p:cNvPr id="9934" name="Google Shape;9934;p1504"/>
          <p:cNvSpPr txBox="1"/>
          <p:nvPr/>
        </p:nvSpPr>
        <p:spPr>
          <a:xfrm>
            <a:off x="-44824" y="6363541"/>
            <a:ext cx="3991798" cy="363946"/>
          </a:xfrm>
          <a:prstGeom prst="rect">
            <a:avLst/>
          </a:prstGeom>
          <a:noFill/>
          <a:ln>
            <a:noFill/>
          </a:ln>
        </p:spPr>
        <p:txBody>
          <a:bodyPr anchorCtr="0" anchor="t" bIns="45700" lIns="91425" spcFirstLastPara="1" rIns="91425" wrap="square" tIns="45700">
            <a:spAutoFit/>
          </a:bodyPr>
          <a:lstStyle/>
          <a:p>
            <a:pPr indent="0" lvl="0" marL="403433" marR="0" rtl="0" algn="l">
              <a:spcBef>
                <a:spcPts val="0"/>
              </a:spcBef>
              <a:spcAft>
                <a:spcPts val="0"/>
              </a:spcAft>
              <a:buNone/>
            </a:pPr>
            <a:r>
              <a:rPr b="1" lang="en-US" sz="1765">
                <a:solidFill>
                  <a:srgbClr val="FF0000"/>
                </a:solidFill>
                <a:latin typeface="Arial Narrow"/>
                <a:ea typeface="Arial Narrow"/>
                <a:cs typeface="Arial Narrow"/>
                <a:sym typeface="Arial Narrow"/>
              </a:rPr>
              <a:t>Hiring 4 program managers in FY2008!</a:t>
            </a:r>
            <a:endParaRPr/>
          </a:p>
        </p:txBody>
      </p:sp>
      <p:cxnSp>
        <p:nvCxnSpPr>
          <p:cNvPr id="9935" name="Google Shape;9935;p1504"/>
          <p:cNvCxnSpPr/>
          <p:nvPr/>
        </p:nvCxnSpPr>
        <p:spPr>
          <a:xfrm rot="10800000">
            <a:off x="1580029" y="6084794"/>
            <a:ext cx="22412" cy="358588"/>
          </a:xfrm>
          <a:prstGeom prst="straightConnector1">
            <a:avLst/>
          </a:prstGeom>
          <a:noFill/>
          <a:ln cap="flat" cmpd="sng" w="12700">
            <a:solidFill>
              <a:schemeClr val="hlink"/>
            </a:solidFill>
            <a:prstDash val="solid"/>
            <a:round/>
            <a:headEnd len="med" w="med" type="none"/>
            <a:tailEnd len="med" w="med" type="triangle"/>
          </a:ln>
        </p:spPr>
      </p:cxnSp>
      <p:cxnSp>
        <p:nvCxnSpPr>
          <p:cNvPr id="9936" name="Google Shape;9936;p1504"/>
          <p:cNvCxnSpPr/>
          <p:nvPr/>
        </p:nvCxnSpPr>
        <p:spPr>
          <a:xfrm flipH="1" rot="10800000">
            <a:off x="526677" y="4381500"/>
            <a:ext cx="907676" cy="1961029"/>
          </a:xfrm>
          <a:prstGeom prst="straightConnector1">
            <a:avLst/>
          </a:prstGeom>
          <a:noFill/>
          <a:ln cap="flat" cmpd="sng" w="12700">
            <a:solidFill>
              <a:schemeClr val="hlink"/>
            </a:solidFill>
            <a:prstDash val="solid"/>
            <a:round/>
            <a:headEnd len="med" w="med" type="none"/>
            <a:tailEnd len="med" w="med" type="triangle"/>
          </a:ln>
        </p:spPr>
      </p:cxnSp>
      <p:cxnSp>
        <p:nvCxnSpPr>
          <p:cNvPr id="9937" name="Google Shape;9937;p1504"/>
          <p:cNvCxnSpPr/>
          <p:nvPr/>
        </p:nvCxnSpPr>
        <p:spPr>
          <a:xfrm flipH="1" rot="10800000">
            <a:off x="2622177" y="4684059"/>
            <a:ext cx="1591235" cy="1748118"/>
          </a:xfrm>
          <a:prstGeom prst="straightConnector1">
            <a:avLst/>
          </a:prstGeom>
          <a:noFill/>
          <a:ln cap="flat" cmpd="sng" w="12700">
            <a:solidFill>
              <a:schemeClr val="hlink"/>
            </a:solidFill>
            <a:prstDash val="solid"/>
            <a:round/>
            <a:headEnd len="med" w="med" type="none"/>
            <a:tailEnd len="med" w="med" type="triangle"/>
          </a:ln>
        </p:spPr>
      </p:cxnSp>
      <p:cxnSp>
        <p:nvCxnSpPr>
          <p:cNvPr id="9938" name="Google Shape;9938;p1504"/>
          <p:cNvCxnSpPr/>
          <p:nvPr/>
        </p:nvCxnSpPr>
        <p:spPr>
          <a:xfrm flipH="1" rot="10800000">
            <a:off x="3081617" y="5591735"/>
            <a:ext cx="986118" cy="840441"/>
          </a:xfrm>
          <a:prstGeom prst="straightConnector1">
            <a:avLst/>
          </a:prstGeom>
          <a:noFill/>
          <a:ln cap="flat" cmpd="sng" w="12700">
            <a:solidFill>
              <a:schemeClr val="hlink"/>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